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406" r:id="rId3"/>
    <p:sldId id="375" r:id="rId4"/>
    <p:sldId id="407" r:id="rId5"/>
    <p:sldId id="408" r:id="rId6"/>
    <p:sldId id="369" r:id="rId7"/>
    <p:sldId id="373" r:id="rId8"/>
    <p:sldId id="410" r:id="rId9"/>
    <p:sldId id="411" r:id="rId10"/>
    <p:sldId id="372"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7FF246-C24B-45B6-A623-25AC4163C3BD}" v="4" dt="2024-03-13T15:25:17.28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87" autoAdjust="0"/>
  </p:normalViewPr>
  <p:slideViewPr>
    <p:cSldViewPr snapToGrid="0">
      <p:cViewPr varScale="1">
        <p:scale>
          <a:sx n="58" d="100"/>
          <a:sy n="58" d="100"/>
        </p:scale>
        <p:origin x="1618"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C87FF246-C24B-45B6-A623-25AC4163C3BD}"/>
    <pc:docChg chg="undo custSel addSld delSld modSld">
      <pc:chgData name="Gerjan de Ruiter" userId="5d7c516b-9dcd-41a8-99d3-54425d29895b" providerId="ADAL" clId="{C87FF246-C24B-45B6-A623-25AC4163C3BD}" dt="2024-03-13T15:26:33.421" v="96" actId="5793"/>
      <pc:docMkLst>
        <pc:docMk/>
      </pc:docMkLst>
      <pc:sldChg chg="delSp modSp add mod">
        <pc:chgData name="Gerjan de Ruiter" userId="5d7c516b-9dcd-41a8-99d3-54425d29895b" providerId="ADAL" clId="{C87FF246-C24B-45B6-A623-25AC4163C3BD}" dt="2024-03-13T15:18:38.095" v="2" actId="1076"/>
        <pc:sldMkLst>
          <pc:docMk/>
          <pc:sldMk cId="3422065533" sldId="369"/>
        </pc:sldMkLst>
        <pc:spChg chg="mod">
          <ac:chgData name="Gerjan de Ruiter" userId="5d7c516b-9dcd-41a8-99d3-54425d29895b" providerId="ADAL" clId="{C87FF246-C24B-45B6-A623-25AC4163C3BD}" dt="2024-03-13T15:18:38.095" v="2" actId="1076"/>
          <ac:spMkLst>
            <pc:docMk/>
            <pc:sldMk cId="3422065533" sldId="369"/>
            <ac:spMk id="2" creationId="{90E97218-FF12-4073-B4C1-FABB34F5A944}"/>
          </ac:spMkLst>
        </pc:spChg>
        <pc:picChg chg="del">
          <ac:chgData name="Gerjan de Ruiter" userId="5d7c516b-9dcd-41a8-99d3-54425d29895b" providerId="ADAL" clId="{C87FF246-C24B-45B6-A623-25AC4163C3BD}" dt="2024-03-13T15:18:33.274" v="1" actId="478"/>
          <ac:picMkLst>
            <pc:docMk/>
            <pc:sldMk cId="3422065533" sldId="369"/>
            <ac:picMk id="7" creationId="{6186F92B-0197-4973-A39D-6BCB0E94C5AC}"/>
          </ac:picMkLst>
        </pc:picChg>
      </pc:sldChg>
      <pc:sldChg chg="addSp delSp modSp new del mod">
        <pc:chgData name="Gerjan de Ruiter" userId="5d7c516b-9dcd-41a8-99d3-54425d29895b" providerId="ADAL" clId="{C87FF246-C24B-45B6-A623-25AC4163C3BD}" dt="2024-03-13T15:25:37.370" v="31" actId="47"/>
        <pc:sldMkLst>
          <pc:docMk/>
          <pc:sldMk cId="1303962745" sldId="370"/>
        </pc:sldMkLst>
        <pc:spChg chg="del">
          <ac:chgData name="Gerjan de Ruiter" userId="5d7c516b-9dcd-41a8-99d3-54425d29895b" providerId="ADAL" clId="{C87FF246-C24B-45B6-A623-25AC4163C3BD}" dt="2024-03-13T15:23:04.931" v="4" actId="22"/>
          <ac:spMkLst>
            <pc:docMk/>
            <pc:sldMk cId="1303962745" sldId="370"/>
            <ac:spMk id="3" creationId="{EA7DE265-4DF0-DD8A-C656-E0F6123F2293}"/>
          </ac:spMkLst>
        </pc:spChg>
        <pc:spChg chg="add mod">
          <ac:chgData name="Gerjan de Ruiter" userId="5d7c516b-9dcd-41a8-99d3-54425d29895b" providerId="ADAL" clId="{C87FF246-C24B-45B6-A623-25AC4163C3BD}" dt="2024-03-13T15:25:35.016" v="30" actId="478"/>
          <ac:spMkLst>
            <pc:docMk/>
            <pc:sldMk cId="1303962745" sldId="370"/>
            <ac:spMk id="9" creationId="{1CA85EAB-8082-FD60-A540-9E4A0B2EF36A}"/>
          </ac:spMkLst>
        </pc:spChg>
        <pc:picChg chg="add del mod ord">
          <ac:chgData name="Gerjan de Ruiter" userId="5d7c516b-9dcd-41a8-99d3-54425d29895b" providerId="ADAL" clId="{C87FF246-C24B-45B6-A623-25AC4163C3BD}" dt="2024-03-13T15:25:35.016" v="30" actId="478"/>
          <ac:picMkLst>
            <pc:docMk/>
            <pc:sldMk cId="1303962745" sldId="370"/>
            <ac:picMk id="5" creationId="{075E0D0B-A8A5-21D6-ECDF-DCD1DA2547F1}"/>
          </ac:picMkLst>
        </pc:picChg>
        <pc:picChg chg="add del mod">
          <ac:chgData name="Gerjan de Ruiter" userId="5d7c516b-9dcd-41a8-99d3-54425d29895b" providerId="ADAL" clId="{C87FF246-C24B-45B6-A623-25AC4163C3BD}" dt="2024-03-13T15:25:34.506" v="29" actId="478"/>
          <ac:picMkLst>
            <pc:docMk/>
            <pc:sldMk cId="1303962745" sldId="370"/>
            <ac:picMk id="6" creationId="{9EB8390A-7C66-2410-2897-79E215D118CA}"/>
          </ac:picMkLst>
        </pc:picChg>
        <pc:picChg chg="add mod">
          <ac:chgData name="Gerjan de Ruiter" userId="5d7c516b-9dcd-41a8-99d3-54425d29895b" providerId="ADAL" clId="{C87FF246-C24B-45B6-A623-25AC4163C3BD}" dt="2024-03-13T15:25:27.070" v="26" actId="1076"/>
          <ac:picMkLst>
            <pc:docMk/>
            <pc:sldMk cId="1303962745" sldId="370"/>
            <ac:picMk id="7" creationId="{7AB30B17-3EFA-BF0C-6262-88E447E01B2B}"/>
          </ac:picMkLst>
        </pc:picChg>
      </pc:sldChg>
      <pc:sldChg chg="addSp delSp modSp new del mod">
        <pc:chgData name="Gerjan de Ruiter" userId="5d7c516b-9dcd-41a8-99d3-54425d29895b" providerId="ADAL" clId="{C87FF246-C24B-45B6-A623-25AC4163C3BD}" dt="2024-03-13T15:25:38.376" v="32" actId="47"/>
        <pc:sldMkLst>
          <pc:docMk/>
          <pc:sldMk cId="442191743" sldId="371"/>
        </pc:sldMkLst>
        <pc:spChg chg="del">
          <ac:chgData name="Gerjan de Ruiter" userId="5d7c516b-9dcd-41a8-99d3-54425d29895b" providerId="ADAL" clId="{C87FF246-C24B-45B6-A623-25AC4163C3BD}" dt="2024-03-13T15:23:44.725" v="9" actId="22"/>
          <ac:spMkLst>
            <pc:docMk/>
            <pc:sldMk cId="442191743" sldId="371"/>
            <ac:spMk id="3" creationId="{52BA86CE-25B5-322A-AF2D-34DDCE1EF72F}"/>
          </ac:spMkLst>
        </pc:spChg>
        <pc:picChg chg="add del">
          <ac:chgData name="Gerjan de Ruiter" userId="5d7c516b-9dcd-41a8-99d3-54425d29895b" providerId="ADAL" clId="{C87FF246-C24B-45B6-A623-25AC4163C3BD}" dt="2024-03-13T15:23:43.541" v="8" actId="22"/>
          <ac:picMkLst>
            <pc:docMk/>
            <pc:sldMk cId="442191743" sldId="371"/>
            <ac:picMk id="5" creationId="{59D69577-EF5A-1B08-9678-1F3E61BBCC28}"/>
          </ac:picMkLst>
        </pc:picChg>
        <pc:picChg chg="add mod ord">
          <ac:chgData name="Gerjan de Ruiter" userId="5d7c516b-9dcd-41a8-99d3-54425d29895b" providerId="ADAL" clId="{C87FF246-C24B-45B6-A623-25AC4163C3BD}" dt="2024-03-13T15:23:44.725" v="9" actId="22"/>
          <ac:picMkLst>
            <pc:docMk/>
            <pc:sldMk cId="442191743" sldId="371"/>
            <ac:picMk id="7" creationId="{F91D9888-E140-38DB-5F88-9B30C2112419}"/>
          </ac:picMkLst>
        </pc:picChg>
      </pc:sldChg>
      <pc:sldChg chg="addSp delSp modSp new mod modClrScheme chgLayout">
        <pc:chgData name="Gerjan de Ruiter" userId="5d7c516b-9dcd-41a8-99d3-54425d29895b" providerId="ADAL" clId="{C87FF246-C24B-45B6-A623-25AC4163C3BD}" dt="2024-03-13T15:26:33.421" v="96" actId="5793"/>
        <pc:sldMkLst>
          <pc:docMk/>
          <pc:sldMk cId="476495694" sldId="372"/>
        </pc:sldMkLst>
        <pc:spChg chg="del">
          <ac:chgData name="Gerjan de Ruiter" userId="5d7c516b-9dcd-41a8-99d3-54425d29895b" providerId="ADAL" clId="{C87FF246-C24B-45B6-A623-25AC4163C3BD}" dt="2024-03-13T15:25:49.536" v="35" actId="478"/>
          <ac:spMkLst>
            <pc:docMk/>
            <pc:sldMk cId="476495694" sldId="372"/>
            <ac:spMk id="2" creationId="{1B886C01-AD89-7387-8FBC-DE4ABC2A3D13}"/>
          </ac:spMkLst>
        </pc:spChg>
        <pc:spChg chg="del">
          <ac:chgData name="Gerjan de Ruiter" userId="5d7c516b-9dcd-41a8-99d3-54425d29895b" providerId="ADAL" clId="{C87FF246-C24B-45B6-A623-25AC4163C3BD}" dt="2024-03-13T15:24:45.865" v="11" actId="22"/>
          <ac:spMkLst>
            <pc:docMk/>
            <pc:sldMk cId="476495694" sldId="372"/>
            <ac:spMk id="3" creationId="{762C86A5-DCCA-7D17-A8B6-8381941ACCD2}"/>
          </ac:spMkLst>
        </pc:spChg>
        <pc:spChg chg="add mod">
          <ac:chgData name="Gerjan de Ruiter" userId="5d7c516b-9dcd-41a8-99d3-54425d29895b" providerId="ADAL" clId="{C87FF246-C24B-45B6-A623-25AC4163C3BD}" dt="2024-03-13T15:26:30.980" v="95" actId="20577"/>
          <ac:spMkLst>
            <pc:docMk/>
            <pc:sldMk cId="476495694" sldId="372"/>
            <ac:spMk id="10" creationId="{B112DEE8-5CF1-4DD0-DF5C-596D7EE0DF80}"/>
          </ac:spMkLst>
        </pc:spChg>
        <pc:spChg chg="add mod">
          <ac:chgData name="Gerjan de Ruiter" userId="5d7c516b-9dcd-41a8-99d3-54425d29895b" providerId="ADAL" clId="{C87FF246-C24B-45B6-A623-25AC4163C3BD}" dt="2024-03-13T15:26:33.421" v="96" actId="5793"/>
          <ac:spMkLst>
            <pc:docMk/>
            <pc:sldMk cId="476495694" sldId="372"/>
            <ac:spMk id="12" creationId="{AA343FFA-EFD4-A2A2-1C6A-A685A7541BAC}"/>
          </ac:spMkLst>
        </pc:spChg>
        <pc:picChg chg="add mod ord">
          <ac:chgData name="Gerjan de Ruiter" userId="5d7c516b-9dcd-41a8-99d3-54425d29895b" providerId="ADAL" clId="{C87FF246-C24B-45B6-A623-25AC4163C3BD}" dt="2024-03-13T15:26:10.337" v="39" actId="26606"/>
          <ac:picMkLst>
            <pc:docMk/>
            <pc:sldMk cId="476495694" sldId="372"/>
            <ac:picMk id="5" creationId="{61C9F78D-BB88-54CE-3A35-B02D23208B6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F5234-EF02-44F7-94A6-3089718FA3AE}" type="datetimeFigureOut">
              <a:rPr lang="nl-NL" smtClean="0"/>
              <a:t>15-3-2024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667CE-6B95-4C49-B69F-399C7B1BD64F}" type="slidenum">
              <a:rPr lang="nl-NL" smtClean="0"/>
              <a:t>‹nr.›</a:t>
            </a:fld>
            <a:endParaRPr lang="nl-NL"/>
          </a:p>
        </p:txBody>
      </p:sp>
    </p:spTree>
    <p:extLst>
      <p:ext uri="{BB962C8B-B14F-4D97-AF65-F5344CB8AC3E}">
        <p14:creationId xmlns:p14="http://schemas.microsoft.com/office/powerpoint/2010/main" val="1426572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0667CE-6B95-4C49-B69F-399C7B1BD64F}" type="slidenum">
              <a:rPr lang="nl-NL" smtClean="0"/>
              <a:t>2</a:t>
            </a:fld>
            <a:endParaRPr lang="nl-NL"/>
          </a:p>
        </p:txBody>
      </p:sp>
    </p:spTree>
    <p:extLst>
      <p:ext uri="{BB962C8B-B14F-4D97-AF65-F5344CB8AC3E}">
        <p14:creationId xmlns:p14="http://schemas.microsoft.com/office/powerpoint/2010/main" val="2125050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Efficiënte </a:t>
            </a:r>
            <a:r>
              <a:rPr lang="nl-NL" dirty="0" err="1"/>
              <a:t>stadshub</a:t>
            </a:r>
            <a:r>
              <a:rPr lang="nl-NL" dirty="0"/>
              <a:t> </a:t>
            </a:r>
          </a:p>
        </p:txBody>
      </p:sp>
      <p:sp>
        <p:nvSpPr>
          <p:cNvPr id="4" name="Tijdelijke aanduiding voor dianummer 3"/>
          <p:cNvSpPr>
            <a:spLocks noGrp="1"/>
          </p:cNvSpPr>
          <p:nvPr>
            <p:ph type="sldNum" sz="quarter" idx="5"/>
          </p:nvPr>
        </p:nvSpPr>
        <p:spPr/>
        <p:txBody>
          <a:bodyPr/>
          <a:lstStyle/>
          <a:p>
            <a:fld id="{420667CE-6B95-4C49-B69F-399C7B1BD64F}" type="slidenum">
              <a:rPr lang="nl-NL" smtClean="0"/>
              <a:t>3</a:t>
            </a:fld>
            <a:endParaRPr lang="nl-NL"/>
          </a:p>
        </p:txBody>
      </p:sp>
    </p:spTree>
    <p:extLst>
      <p:ext uri="{BB962C8B-B14F-4D97-AF65-F5344CB8AC3E}">
        <p14:creationId xmlns:p14="http://schemas.microsoft.com/office/powerpoint/2010/main" val="881341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0667CE-6B95-4C49-B69F-399C7B1BD64F}" type="slidenum">
              <a:rPr lang="nl-NL" smtClean="0"/>
              <a:t>4</a:t>
            </a:fld>
            <a:endParaRPr lang="nl-NL"/>
          </a:p>
        </p:txBody>
      </p:sp>
    </p:spTree>
    <p:extLst>
      <p:ext uri="{BB962C8B-B14F-4D97-AF65-F5344CB8AC3E}">
        <p14:creationId xmlns:p14="http://schemas.microsoft.com/office/powerpoint/2010/main" val="301427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0667CE-6B95-4C49-B69F-399C7B1BD64F}" type="slidenum">
              <a:rPr lang="nl-NL" smtClean="0"/>
              <a:t>5</a:t>
            </a:fld>
            <a:endParaRPr lang="nl-NL"/>
          </a:p>
        </p:txBody>
      </p:sp>
    </p:spTree>
    <p:extLst>
      <p:ext uri="{BB962C8B-B14F-4D97-AF65-F5344CB8AC3E}">
        <p14:creationId xmlns:p14="http://schemas.microsoft.com/office/powerpoint/2010/main" val="238312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0667CE-6B95-4C49-B69F-399C7B1BD64F}" type="slidenum">
              <a:rPr lang="nl-NL" smtClean="0"/>
              <a:t>6</a:t>
            </a:fld>
            <a:endParaRPr lang="nl-NL"/>
          </a:p>
        </p:txBody>
      </p:sp>
    </p:spTree>
    <p:extLst>
      <p:ext uri="{BB962C8B-B14F-4D97-AF65-F5344CB8AC3E}">
        <p14:creationId xmlns:p14="http://schemas.microsoft.com/office/powerpoint/2010/main" val="403748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Labrador – natuurlijk</a:t>
            </a:r>
          </a:p>
          <a:p>
            <a:r>
              <a:rPr lang="nl-NL" dirty="0"/>
              <a:t>Bloemkool – Natuurlijk</a:t>
            </a:r>
          </a:p>
          <a:p>
            <a:r>
              <a:rPr lang="nl-NL" dirty="0"/>
              <a:t>Kernfusie – Operationeel</a:t>
            </a:r>
          </a:p>
          <a:p>
            <a:r>
              <a:rPr lang="nl-NL" dirty="0"/>
              <a:t>Kweekvlees – Toegepast</a:t>
            </a:r>
          </a:p>
          <a:p>
            <a:r>
              <a:rPr lang="nl-NL" dirty="0"/>
              <a:t>Alfabet - Onzichtbaar</a:t>
            </a:r>
          </a:p>
        </p:txBody>
      </p:sp>
      <p:sp>
        <p:nvSpPr>
          <p:cNvPr id="4" name="Tijdelijke aanduiding voor dianummer 3"/>
          <p:cNvSpPr>
            <a:spLocks noGrp="1"/>
          </p:cNvSpPr>
          <p:nvPr>
            <p:ph type="sldNum" sz="quarter" idx="5"/>
          </p:nvPr>
        </p:nvSpPr>
        <p:spPr/>
        <p:txBody>
          <a:bodyPr/>
          <a:lstStyle/>
          <a:p>
            <a:fld id="{420667CE-6B95-4C49-B69F-399C7B1BD64F}" type="slidenum">
              <a:rPr lang="nl-NL" smtClean="0"/>
              <a:t>7</a:t>
            </a:fld>
            <a:endParaRPr lang="nl-NL"/>
          </a:p>
        </p:txBody>
      </p:sp>
    </p:spTree>
    <p:extLst>
      <p:ext uri="{BB962C8B-B14F-4D97-AF65-F5344CB8AC3E}">
        <p14:creationId xmlns:p14="http://schemas.microsoft.com/office/powerpoint/2010/main" val="588865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0667CE-6B95-4C49-B69F-399C7B1BD64F}" type="slidenum">
              <a:rPr lang="nl-NL" smtClean="0"/>
              <a:t>8</a:t>
            </a:fld>
            <a:endParaRPr lang="nl-NL"/>
          </a:p>
        </p:txBody>
      </p:sp>
    </p:spTree>
    <p:extLst>
      <p:ext uri="{BB962C8B-B14F-4D97-AF65-F5344CB8AC3E}">
        <p14:creationId xmlns:p14="http://schemas.microsoft.com/office/powerpoint/2010/main" val="3524879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15.03.2024</a:t>
            </a:fld>
            <a:endParaRPr lang="de-DE"/>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981615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54304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298477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13284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144091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1248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580052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3726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005626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765823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15.03.2024</a:t>
            </a:fld>
            <a:endParaRPr lang="de-DE"/>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3604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52457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15.03.2024</a:t>
            </a:fld>
            <a:endParaRPr lang="de-DE"/>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686680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15.03.2024</a:t>
            </a:fld>
            <a:endParaRPr lang="de-DE"/>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72661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17381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776729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10663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de-DE"/>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CD814C8-F66B-4915-9FEC-D62A1DED085F}" type="slidenum">
              <a:rPr lang="de-DE" smtClean="0"/>
              <a:t>‹nr.›</a:t>
            </a:fld>
            <a:endParaRPr lang="de-DE"/>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9964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15.03.2024</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3025179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15.03.2024</a:t>
            </a:fld>
            <a:endParaRPr lang="de-DE"/>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012835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15.03.2024</a:t>
            </a:fld>
            <a:endParaRPr lang="de-DE"/>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229840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15.03.2024</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202809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de-DE"/>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A953BDC-9EAE-49FE-9892-958C9F845175}" type="datetimeFigureOut">
              <a:rPr lang="de-DE" smtClean="0"/>
              <a:t>15.03.2024</a:t>
            </a:fld>
            <a:endParaRPr lang="de-DE"/>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628097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30428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15.03.2024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32336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C9F709F3-81CC-4F8E-8542-7CD3EA128C5E}" type="datetimeFigureOut">
              <a:rPr lang="nl-NL" smtClean="0"/>
              <a:t>15-3-2024</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231747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de-DE"/>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A953BDC-9EAE-49FE-9892-958C9F845175}" type="datetimeFigureOut">
              <a:rPr lang="de-DE" smtClean="0"/>
              <a:t>15.03.2024</a:t>
            </a:fld>
            <a:endParaRPr lang="de-DE"/>
          </a:p>
        </p:txBody>
      </p:sp>
    </p:spTree>
    <p:extLst>
      <p:ext uri="{BB962C8B-B14F-4D97-AF65-F5344CB8AC3E}">
        <p14:creationId xmlns:p14="http://schemas.microsoft.com/office/powerpoint/2010/main" val="241767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17960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70992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21342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956767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834418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de-DE"/>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CD814C8-F66B-4915-9FEC-D62A1DED085F}" type="slidenum">
              <a:rPr lang="de-DE" smtClean="0"/>
              <a:t>‹nr.›</a:t>
            </a:fld>
            <a:endParaRPr lang="de-DE"/>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22549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ysa5OBhXz-Q&amp;t=2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cs typeface="Calibri Light"/>
              </a:rPr>
              <a:t>De stad van de </a:t>
            </a:r>
            <a:r>
              <a:rPr lang="de-DE" dirty="0" err="1">
                <a:cs typeface="Calibri Light"/>
              </a:rPr>
              <a:t>Toekomst</a:t>
            </a:r>
            <a:br>
              <a:rPr lang="de-DE" dirty="0">
                <a:cs typeface="Calibri Light"/>
              </a:rPr>
            </a:br>
            <a:r>
              <a:rPr lang="de-DE" sz="4000" dirty="0" err="1">
                <a:cs typeface="Calibri Light"/>
              </a:rPr>
              <a:t>Circulaire</a:t>
            </a:r>
            <a:r>
              <a:rPr lang="de-DE" sz="4000" dirty="0">
                <a:cs typeface="Calibri Light"/>
              </a:rPr>
              <a:t> </a:t>
            </a:r>
            <a:r>
              <a:rPr lang="de-DE" sz="4000" dirty="0" err="1">
                <a:cs typeface="Calibri Light"/>
              </a:rPr>
              <a:t>economie</a:t>
            </a:r>
            <a:endParaRPr lang="de-DE" dirty="0"/>
          </a:p>
        </p:txBody>
      </p:sp>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112DEE8-5CF1-4DD0-DF5C-596D7EE0DF80}"/>
              </a:ext>
            </a:extLst>
          </p:cNvPr>
          <p:cNvSpPr>
            <a:spLocks noGrp="1"/>
          </p:cNvSpPr>
          <p:nvPr>
            <p:ph type="title"/>
          </p:nvPr>
        </p:nvSpPr>
        <p:spPr>
          <a:xfrm>
            <a:off x="6175377" y="296863"/>
            <a:ext cx="5638799" cy="1160403"/>
          </a:xfrm>
        </p:spPr>
        <p:txBody>
          <a:bodyPr/>
          <a:lstStyle/>
          <a:p>
            <a:r>
              <a:rPr lang="en-US" dirty="0"/>
              <a:t>World Economic Form</a:t>
            </a:r>
          </a:p>
        </p:txBody>
      </p:sp>
      <p:sp>
        <p:nvSpPr>
          <p:cNvPr id="12" name="Text Placeholder 2">
            <a:extLst>
              <a:ext uri="{FF2B5EF4-FFF2-40B4-BE49-F238E27FC236}">
                <a16:creationId xmlns:a16="http://schemas.microsoft.com/office/drawing/2014/main" id="{AA343FFA-EFD4-A2A2-1C6A-A685A7541BAC}"/>
              </a:ext>
            </a:extLst>
          </p:cNvPr>
          <p:cNvSpPr>
            <a:spLocks noGrp="1"/>
          </p:cNvSpPr>
          <p:nvPr>
            <p:ph type="body" sz="quarter" idx="13"/>
          </p:nvPr>
        </p:nvSpPr>
        <p:spPr>
          <a:xfrm>
            <a:off x="6175377" y="1709738"/>
            <a:ext cx="5645150" cy="4419599"/>
          </a:xfrm>
        </p:spPr>
        <p:txBody>
          <a:bodyPr/>
          <a:lstStyle/>
          <a:p>
            <a:pPr marL="0" indent="0">
              <a:buNone/>
            </a:pPr>
            <a:endParaRPr lang="en-US"/>
          </a:p>
        </p:txBody>
      </p:sp>
      <p:pic>
        <p:nvPicPr>
          <p:cNvPr id="5" name="Tijdelijke aanduiding voor inhoud 4">
            <a:extLst>
              <a:ext uri="{FF2B5EF4-FFF2-40B4-BE49-F238E27FC236}">
                <a16:creationId xmlns:a16="http://schemas.microsoft.com/office/drawing/2014/main" id="{61C9F78D-BB88-54CE-3A35-B02D23208B60}"/>
              </a:ext>
            </a:extLst>
          </p:cNvPr>
          <p:cNvPicPr>
            <a:picLocks noGrp="1" noChangeAspect="1"/>
          </p:cNvPicPr>
          <p:nvPr>
            <p:ph type="pic" sz="quarter" idx="14"/>
          </p:nvPr>
        </p:nvPicPr>
        <p:blipFill>
          <a:blip r:embed="rId2"/>
          <a:stretch/>
        </p:blipFill>
        <p:spPr>
          <a:xfrm>
            <a:off x="0" y="841853"/>
            <a:ext cx="6016622" cy="5174294"/>
          </a:xfrm>
          <a:noFill/>
        </p:spPr>
      </p:pic>
    </p:spTree>
    <p:extLst>
      <p:ext uri="{BB962C8B-B14F-4D97-AF65-F5344CB8AC3E}">
        <p14:creationId xmlns:p14="http://schemas.microsoft.com/office/powerpoint/2010/main" val="47649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61BB9-8E43-F439-41D1-ABC8C799F576}"/>
              </a:ext>
            </a:extLst>
          </p:cNvPr>
          <p:cNvSpPr>
            <a:spLocks noGrp="1"/>
          </p:cNvSpPr>
          <p:nvPr>
            <p:ph type="title"/>
          </p:nvPr>
        </p:nvSpPr>
        <p:spPr/>
        <p:txBody>
          <a:bodyPr/>
          <a:lstStyle/>
          <a:p>
            <a:r>
              <a:rPr lang="nl-NL" dirty="0"/>
              <a:t>De scenario’s van een circulaire toekomst. </a:t>
            </a:r>
          </a:p>
        </p:txBody>
      </p:sp>
      <p:pic>
        <p:nvPicPr>
          <p:cNvPr id="5" name="Tijdelijke aanduiding voor inhoud 4">
            <a:extLst>
              <a:ext uri="{FF2B5EF4-FFF2-40B4-BE49-F238E27FC236}">
                <a16:creationId xmlns:a16="http://schemas.microsoft.com/office/drawing/2014/main" id="{B808D2C7-65F9-6D26-32BC-E77A8D42FB03}"/>
              </a:ext>
            </a:extLst>
          </p:cNvPr>
          <p:cNvPicPr>
            <a:picLocks noGrp="1" noChangeAspect="1"/>
          </p:cNvPicPr>
          <p:nvPr>
            <p:ph idx="1"/>
          </p:nvPr>
        </p:nvPicPr>
        <p:blipFill rotWithShape="1">
          <a:blip r:embed="rId3"/>
          <a:srcRect l="68554" t="25638" r="13843" b="11482"/>
          <a:stretch/>
        </p:blipFill>
        <p:spPr>
          <a:xfrm>
            <a:off x="5047862" y="1250303"/>
            <a:ext cx="5421086" cy="5446185"/>
          </a:xfrm>
        </p:spPr>
      </p:pic>
      <p:sp>
        <p:nvSpPr>
          <p:cNvPr id="6" name="Text Placeholder 3">
            <a:extLst>
              <a:ext uri="{FF2B5EF4-FFF2-40B4-BE49-F238E27FC236}">
                <a16:creationId xmlns:a16="http://schemas.microsoft.com/office/drawing/2014/main" id="{C0BD0540-9BA6-1FD8-F302-DF18D27A624A}"/>
              </a:ext>
            </a:extLst>
          </p:cNvPr>
          <p:cNvSpPr txBox="1">
            <a:spLocks/>
          </p:cNvSpPr>
          <p:nvPr/>
        </p:nvSpPr>
        <p:spPr>
          <a:xfrm>
            <a:off x="743551" y="1457266"/>
            <a:ext cx="3932237" cy="3811588"/>
          </a:xfrm>
          <a:prstGeom prst="rect">
            <a:avLst/>
          </a:prstGeom>
        </p:spPr>
        <p:txBody>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dirty="0"/>
              <a:t>Het assenkruis is de basis waarop de scenario’s zijn gebouwd. In vier aparte groepen zijn de kwadranten </a:t>
            </a:r>
          </a:p>
          <a:p>
            <a:pPr marL="0" indent="0">
              <a:buNone/>
            </a:pPr>
            <a:r>
              <a:rPr lang="nl-NL" dirty="0"/>
              <a:t>uitgewerkt met de kenmerken van het scenario als uitgangspunt. Daarbij is gekeken naar de manier waarop trends zich in de toekomst door ontwikkelen. </a:t>
            </a:r>
          </a:p>
          <a:p>
            <a:pPr marL="0" indent="0">
              <a:buNone/>
            </a:pPr>
            <a:r>
              <a:rPr lang="nl-NL" b="1" dirty="0"/>
              <a:t>Competitief zakendistrict</a:t>
            </a:r>
          </a:p>
          <a:p>
            <a:pPr marL="0" indent="0">
              <a:buNone/>
            </a:pPr>
            <a:r>
              <a:rPr lang="nl-NL" b="1" dirty="0"/>
              <a:t>Georganiseerde metropool</a:t>
            </a:r>
          </a:p>
          <a:p>
            <a:pPr marL="0" indent="0">
              <a:buNone/>
            </a:pPr>
            <a:r>
              <a:rPr lang="nl-NL" b="1" dirty="0"/>
              <a:t>Efficiënte </a:t>
            </a:r>
            <a:r>
              <a:rPr lang="nl-NL" b="1" dirty="0" err="1"/>
              <a:t>stadshub</a:t>
            </a:r>
            <a:endParaRPr lang="nl-NL" b="1" dirty="0"/>
          </a:p>
          <a:p>
            <a:pPr marL="0" indent="0">
              <a:buNone/>
            </a:pPr>
            <a:r>
              <a:rPr lang="nl-NL" b="1" dirty="0"/>
              <a:t>Betekenisgerichte community</a:t>
            </a:r>
          </a:p>
        </p:txBody>
      </p:sp>
    </p:spTree>
    <p:extLst>
      <p:ext uri="{BB962C8B-B14F-4D97-AF65-F5344CB8AC3E}">
        <p14:creationId xmlns:p14="http://schemas.microsoft.com/office/powerpoint/2010/main" val="50122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87C77-AFEB-24B0-12EF-C12AB7B03D49}"/>
              </a:ext>
            </a:extLst>
          </p:cNvPr>
          <p:cNvSpPr>
            <a:spLocks noGrp="1"/>
          </p:cNvSpPr>
          <p:nvPr>
            <p:ph type="title"/>
          </p:nvPr>
        </p:nvSpPr>
        <p:spPr>
          <a:xfrm>
            <a:off x="206933" y="161719"/>
            <a:ext cx="11762650" cy="805436"/>
          </a:xfrm>
        </p:spPr>
        <p:txBody>
          <a:bodyPr/>
          <a:lstStyle/>
          <a:p>
            <a:r>
              <a:rPr lang="nl-NL" sz="2800" dirty="0"/>
              <a:t>Lees de casus en welk toekomst scenario wordt hier beschreven?</a:t>
            </a:r>
          </a:p>
        </p:txBody>
      </p:sp>
      <p:sp>
        <p:nvSpPr>
          <p:cNvPr id="3" name="Tijdelijke aanduiding voor inhoud 2">
            <a:extLst>
              <a:ext uri="{FF2B5EF4-FFF2-40B4-BE49-F238E27FC236}">
                <a16:creationId xmlns:a16="http://schemas.microsoft.com/office/drawing/2014/main" id="{5DA757B1-EDBA-C205-BDBE-7D32D73D3786}"/>
              </a:ext>
            </a:extLst>
          </p:cNvPr>
          <p:cNvSpPr>
            <a:spLocks noGrp="1"/>
          </p:cNvSpPr>
          <p:nvPr>
            <p:ph idx="1"/>
          </p:nvPr>
        </p:nvSpPr>
        <p:spPr>
          <a:xfrm>
            <a:off x="302969" y="1192462"/>
            <a:ext cx="6220923" cy="4923618"/>
          </a:xfrm>
        </p:spPr>
        <p:txBody>
          <a:bodyPr/>
          <a:lstStyle/>
          <a:p>
            <a:pPr marL="0" indent="0">
              <a:buNone/>
            </a:pPr>
            <a:r>
              <a:rPr lang="nl-NL" sz="1800" b="0" i="1" dirty="0"/>
              <a:t>Vanwege het tekort aan werknemers, wat komt door de groeiende circulaire economie en het beperkte aantal buitenlandse werknemers, ervaren we een hoge werkdruk en lange werkweken van 45 uur. Werknemers moeten productiever zijn, maar dit zet de balans tussen werk en privé onder druk. Helaas blijven innovatieve oplossingen voor dit probleem uit. Hoewel arbeid zeer gewild is, profiteren werknemers er nauwelijks van. Het feit dat ze sneller een vast contract krijgen, biedt enige zekerheid. Er zijn ook voldoende kansen om door te groeien, maar de koopkracht van de meeste werkenden neemt niet toe; producten worden simpelweg duurder. Als reactie op de toenemende macht van grote bedrijven bundelen kleine en middelgrote ondernemers zich in nationale ketens. Ze richten ook werknemerspools op in samenwerking met werknemersorganisaties: werknemers in deze pool zijn niet gebonden aan één bedrijf, maar bewegen flexibel (met een ‘ketencontract’ op zak) door de hele Nederlandse keten. De deeleconomie groeit en ondernemers spelen hier slim op in, wat resulteert in nieuwe banen.</a:t>
            </a:r>
          </a:p>
        </p:txBody>
      </p:sp>
      <p:sp>
        <p:nvSpPr>
          <p:cNvPr id="5" name="Tijdelijke aanduiding voor tekst 4">
            <a:extLst>
              <a:ext uri="{FF2B5EF4-FFF2-40B4-BE49-F238E27FC236}">
                <a16:creationId xmlns:a16="http://schemas.microsoft.com/office/drawing/2014/main" id="{E8F3FF84-90B8-A66A-1244-D4CE19A99014}"/>
              </a:ext>
            </a:extLst>
          </p:cNvPr>
          <p:cNvSpPr>
            <a:spLocks noGrp="1"/>
          </p:cNvSpPr>
          <p:nvPr>
            <p:ph type="body" sz="quarter" idx="14"/>
          </p:nvPr>
        </p:nvSpPr>
        <p:spPr/>
        <p:txBody>
          <a:bodyPr/>
          <a:lstStyle/>
          <a:p>
            <a:endParaRPr lang="nl-NL"/>
          </a:p>
        </p:txBody>
      </p:sp>
      <p:pic>
        <p:nvPicPr>
          <p:cNvPr id="7" name="Tijdelijke aanduiding voor inhoud 4">
            <a:extLst>
              <a:ext uri="{FF2B5EF4-FFF2-40B4-BE49-F238E27FC236}">
                <a16:creationId xmlns:a16="http://schemas.microsoft.com/office/drawing/2014/main" id="{A8AFE340-5101-8429-1493-0C723556E191}"/>
              </a:ext>
            </a:extLst>
          </p:cNvPr>
          <p:cNvPicPr>
            <a:picLocks noGrp="1" noChangeAspect="1"/>
          </p:cNvPicPr>
          <p:nvPr>
            <p:ph type="pic" sz="quarter" idx="13"/>
          </p:nvPr>
        </p:nvPicPr>
        <p:blipFill rotWithShape="1">
          <a:blip r:embed="rId3"/>
          <a:srcRect l="67924" t="23067" r="12261" b="9956"/>
          <a:stretch/>
        </p:blipFill>
        <p:spPr>
          <a:xfrm>
            <a:off x="6698776" y="967154"/>
            <a:ext cx="5416403" cy="5148925"/>
          </a:xfrm>
        </p:spPr>
      </p:pic>
    </p:spTree>
    <p:extLst>
      <p:ext uri="{BB962C8B-B14F-4D97-AF65-F5344CB8AC3E}">
        <p14:creationId xmlns:p14="http://schemas.microsoft.com/office/powerpoint/2010/main" val="193373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015CD9BA-7346-74F4-9901-9BED26D396A2}"/>
              </a:ext>
            </a:extLst>
          </p:cNvPr>
          <p:cNvSpPr>
            <a:spLocks noGrp="1"/>
          </p:cNvSpPr>
          <p:nvPr>
            <p:ph type="subTitle" idx="1"/>
          </p:nvPr>
        </p:nvSpPr>
        <p:spPr/>
        <p:txBody>
          <a:bodyPr/>
          <a:lstStyle/>
          <a:p>
            <a:r>
              <a:rPr lang="nl-NL" dirty="0"/>
              <a:t>Woningbouw</a:t>
            </a:r>
          </a:p>
          <a:p>
            <a:r>
              <a:rPr lang="nl-NL" dirty="0"/>
              <a:t>Energietransitie</a:t>
            </a:r>
          </a:p>
          <a:p>
            <a:r>
              <a:rPr lang="nl-NL" dirty="0"/>
              <a:t>Infrastructuur (vervanging)</a:t>
            </a:r>
            <a:br>
              <a:rPr lang="nl-NL" dirty="0"/>
            </a:br>
            <a:r>
              <a:rPr lang="nl-NL" dirty="0"/>
              <a:t>Beschikking tot biologische materialen</a:t>
            </a:r>
          </a:p>
        </p:txBody>
      </p:sp>
      <p:sp>
        <p:nvSpPr>
          <p:cNvPr id="6" name="Titel 5">
            <a:extLst>
              <a:ext uri="{FF2B5EF4-FFF2-40B4-BE49-F238E27FC236}">
                <a16:creationId xmlns:a16="http://schemas.microsoft.com/office/drawing/2014/main" id="{5EF37C2A-AE4D-58A9-5D9F-2134EA5F09B3}"/>
              </a:ext>
            </a:extLst>
          </p:cNvPr>
          <p:cNvSpPr>
            <a:spLocks noGrp="1"/>
          </p:cNvSpPr>
          <p:nvPr>
            <p:ph type="ctrTitle"/>
          </p:nvPr>
        </p:nvSpPr>
        <p:spPr/>
        <p:txBody>
          <a:bodyPr/>
          <a:lstStyle/>
          <a:p>
            <a:r>
              <a:rPr lang="nl-NL" sz="2400" dirty="0"/>
              <a:t>Door in te zetten op circulariteit kunnen allerlei negatieve milieu- en sociaaleconomische effecten worden verminderd. Er zijn alleen ook spanningen tussen het circulaire-economiebeleid en andere beleidsopgave. Welke zijn dit?</a:t>
            </a:r>
          </a:p>
        </p:txBody>
      </p:sp>
    </p:spTree>
    <p:extLst>
      <p:ext uri="{BB962C8B-B14F-4D97-AF65-F5344CB8AC3E}">
        <p14:creationId xmlns:p14="http://schemas.microsoft.com/office/powerpoint/2010/main" val="62271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A2958B5D-DCFA-3A14-D026-4D0570149A3E}"/>
              </a:ext>
            </a:extLst>
          </p:cNvPr>
          <p:cNvSpPr>
            <a:spLocks noGrp="1"/>
          </p:cNvSpPr>
          <p:nvPr>
            <p:ph type="subTitle" idx="1"/>
          </p:nvPr>
        </p:nvSpPr>
        <p:spPr>
          <a:xfrm>
            <a:off x="374650" y="3033346"/>
            <a:ext cx="5645149" cy="3095992"/>
          </a:xfrm>
        </p:spPr>
        <p:txBody>
          <a:bodyPr/>
          <a:lstStyle/>
          <a:p>
            <a:r>
              <a:rPr lang="nl-NL" dirty="0"/>
              <a:t>Leveringsrisico</a:t>
            </a:r>
          </a:p>
          <a:p>
            <a:r>
              <a:rPr lang="nl-NL" dirty="0"/>
              <a:t>Baan zekerheid</a:t>
            </a:r>
          </a:p>
          <a:p>
            <a:r>
              <a:rPr lang="nl-NL" dirty="0"/>
              <a:t>Gezondheid</a:t>
            </a:r>
          </a:p>
        </p:txBody>
      </p:sp>
      <p:sp>
        <p:nvSpPr>
          <p:cNvPr id="3" name="Titel 2">
            <a:extLst>
              <a:ext uri="{FF2B5EF4-FFF2-40B4-BE49-F238E27FC236}">
                <a16:creationId xmlns:a16="http://schemas.microsoft.com/office/drawing/2014/main" id="{702ECC81-161B-E860-F70E-749CC0FECE2B}"/>
              </a:ext>
            </a:extLst>
          </p:cNvPr>
          <p:cNvSpPr>
            <a:spLocks noGrp="1"/>
          </p:cNvSpPr>
          <p:nvPr>
            <p:ph type="ctrTitle"/>
          </p:nvPr>
        </p:nvSpPr>
        <p:spPr/>
        <p:txBody>
          <a:bodyPr/>
          <a:lstStyle/>
          <a:p>
            <a:r>
              <a:rPr lang="nl-NL" sz="2400" dirty="0"/>
              <a:t>De transitie van een lineaire economie naar een circulaire economie is in volle gang. Dit leid tot verschillende nieuwe uitdagingen en gewenste effecten. Deze gewenste effecten kunnen verdeeld worden in twee verschillende type; milieu-economisch en </a:t>
            </a:r>
            <a:r>
              <a:rPr lang="nl-NL" sz="2400" dirty="0" err="1"/>
              <a:t>sociaal-economisch</a:t>
            </a:r>
            <a:r>
              <a:rPr lang="nl-NL" sz="2400" dirty="0"/>
              <a:t>. Welke </a:t>
            </a:r>
            <a:r>
              <a:rPr lang="nl-NL" sz="2400" dirty="0" err="1"/>
              <a:t>sociaal-economisch</a:t>
            </a:r>
            <a:r>
              <a:rPr lang="nl-NL" sz="2400" dirty="0"/>
              <a:t> effecten?</a:t>
            </a:r>
          </a:p>
        </p:txBody>
      </p:sp>
    </p:spTree>
    <p:extLst>
      <p:ext uri="{BB962C8B-B14F-4D97-AF65-F5344CB8AC3E}">
        <p14:creationId xmlns:p14="http://schemas.microsoft.com/office/powerpoint/2010/main" val="408145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97218-FF12-4073-B4C1-FABB34F5A944}"/>
              </a:ext>
            </a:extLst>
          </p:cNvPr>
          <p:cNvSpPr>
            <a:spLocks noGrp="1"/>
          </p:cNvSpPr>
          <p:nvPr>
            <p:ph type="title"/>
          </p:nvPr>
        </p:nvSpPr>
        <p:spPr>
          <a:xfrm>
            <a:off x="525516" y="225827"/>
            <a:ext cx="4593021" cy="1342754"/>
          </a:xfrm>
          <a:solidFill>
            <a:schemeClr val="bg1">
              <a:alpha val="75000"/>
            </a:schemeClr>
          </a:solidFill>
        </p:spPr>
        <p:txBody>
          <a:bodyPr>
            <a:normAutofit fontScale="90000"/>
          </a:bodyPr>
          <a:lstStyle/>
          <a:p>
            <a:pPr algn="ctr"/>
            <a:r>
              <a:rPr lang="nl-NL" sz="3600" dirty="0"/>
              <a:t>Inzicht in complexiteit en afhankelijkheid</a:t>
            </a:r>
          </a:p>
        </p:txBody>
      </p:sp>
      <p:sp>
        <p:nvSpPr>
          <p:cNvPr id="11" name="Content Placeholder 10">
            <a:extLst>
              <a:ext uri="{FF2B5EF4-FFF2-40B4-BE49-F238E27FC236}">
                <a16:creationId xmlns:a16="http://schemas.microsoft.com/office/drawing/2014/main" id="{9F5B4785-757F-452C-866A-68B6A4537EDA}"/>
              </a:ext>
            </a:extLst>
          </p:cNvPr>
          <p:cNvSpPr>
            <a:spLocks noGrp="1"/>
          </p:cNvSpPr>
          <p:nvPr>
            <p:ph idx="1"/>
          </p:nvPr>
        </p:nvSpPr>
        <p:spPr>
          <a:xfrm>
            <a:off x="525516" y="2321169"/>
            <a:ext cx="4593021" cy="3716243"/>
          </a:xfrm>
          <a:solidFill>
            <a:schemeClr val="bg1">
              <a:alpha val="75000"/>
            </a:schemeClr>
          </a:solidFill>
        </p:spPr>
        <p:txBody>
          <a:bodyPr anchor="ctr">
            <a:normAutofit/>
          </a:bodyPr>
          <a:lstStyle/>
          <a:p>
            <a:pPr marL="0" indent="0">
              <a:buNone/>
            </a:pPr>
            <a:r>
              <a:rPr lang="en-US" sz="2400" dirty="0"/>
              <a:t>De </a:t>
            </a:r>
            <a:r>
              <a:rPr lang="en-US" sz="2400" dirty="0" err="1"/>
              <a:t>mens</a:t>
            </a:r>
            <a:r>
              <a:rPr lang="en-US" sz="2400" dirty="0"/>
              <a:t> </a:t>
            </a:r>
            <a:r>
              <a:rPr lang="en-US" sz="2400" dirty="0" err="1"/>
              <a:t>leeft</a:t>
            </a:r>
            <a:r>
              <a:rPr lang="en-US" sz="2400" dirty="0"/>
              <a:t> </a:t>
            </a:r>
            <a:r>
              <a:rPr lang="en-US" sz="2400" dirty="0" err="1"/>
              <a:t>niet</a:t>
            </a:r>
            <a:r>
              <a:rPr lang="en-US" sz="2400" dirty="0"/>
              <a:t> in de </a:t>
            </a:r>
            <a:r>
              <a:rPr lang="en-US" sz="2400" dirty="0" err="1"/>
              <a:t>natuur</a:t>
            </a:r>
            <a:r>
              <a:rPr lang="en-US" sz="2400" dirty="0"/>
              <a:t>, </a:t>
            </a:r>
            <a:r>
              <a:rPr lang="en-US" sz="2400" dirty="0" err="1"/>
              <a:t>wij</a:t>
            </a:r>
            <a:r>
              <a:rPr lang="en-US" sz="2400" dirty="0"/>
              <a:t> </a:t>
            </a:r>
            <a:r>
              <a:rPr lang="en-US" sz="2400" dirty="0" err="1"/>
              <a:t>zijn</a:t>
            </a:r>
            <a:r>
              <a:rPr lang="en-US" sz="2400" dirty="0"/>
              <a:t> </a:t>
            </a:r>
            <a:r>
              <a:rPr lang="en-US" sz="2400" dirty="0" err="1"/>
              <a:t>natuur</a:t>
            </a:r>
            <a:r>
              <a:rPr lang="en-US" sz="2400" dirty="0"/>
              <a:t>!</a:t>
            </a:r>
          </a:p>
          <a:p>
            <a:pPr marL="0" indent="0">
              <a:buNone/>
            </a:pPr>
            <a:endParaRPr lang="en-US" sz="2400" dirty="0"/>
          </a:p>
          <a:p>
            <a:pPr marL="0" indent="0">
              <a:buNone/>
            </a:pPr>
            <a:r>
              <a:rPr lang="en-US" sz="2400" dirty="0"/>
              <a:t>Door de </a:t>
            </a:r>
            <a:r>
              <a:rPr lang="en-US" sz="2400" dirty="0" err="1"/>
              <a:t>diepe</a:t>
            </a:r>
            <a:r>
              <a:rPr lang="en-US" sz="2400" dirty="0"/>
              <a:t> </a:t>
            </a:r>
            <a:r>
              <a:rPr lang="en-US" sz="2400" dirty="0" err="1"/>
              <a:t>bewustwording</a:t>
            </a:r>
            <a:r>
              <a:rPr lang="en-US" sz="2400" dirty="0"/>
              <a:t> </a:t>
            </a:r>
            <a:r>
              <a:rPr lang="en-US" sz="2400" dirty="0" err="1"/>
              <a:t>dat</a:t>
            </a:r>
            <a:r>
              <a:rPr lang="en-US" sz="2400" dirty="0"/>
              <a:t> </a:t>
            </a:r>
            <a:r>
              <a:rPr lang="en-US" sz="2400" dirty="0" err="1"/>
              <a:t>alles</a:t>
            </a:r>
            <a:r>
              <a:rPr lang="en-US" sz="2400" dirty="0"/>
              <a:t> met </a:t>
            </a:r>
            <a:r>
              <a:rPr lang="en-US" sz="2400" dirty="0" err="1"/>
              <a:t>elkaar</a:t>
            </a:r>
            <a:r>
              <a:rPr lang="en-US" sz="2400" dirty="0"/>
              <a:t> </a:t>
            </a:r>
            <a:r>
              <a:rPr lang="en-US" sz="2400" dirty="0" err="1"/>
              <a:t>samenhangt</a:t>
            </a:r>
            <a:r>
              <a:rPr lang="en-US" sz="2400" dirty="0"/>
              <a:t> en </a:t>
            </a:r>
            <a:r>
              <a:rPr lang="en-US" sz="2400" dirty="0" err="1"/>
              <a:t>dat</a:t>
            </a:r>
            <a:r>
              <a:rPr lang="en-US" sz="2400" dirty="0"/>
              <a:t> </a:t>
            </a:r>
            <a:r>
              <a:rPr lang="en-US" sz="2400" dirty="0" err="1"/>
              <a:t>iedere</a:t>
            </a:r>
            <a:r>
              <a:rPr lang="en-US" sz="2400" dirty="0"/>
              <a:t> </a:t>
            </a:r>
            <a:r>
              <a:rPr lang="en-US" sz="2400" dirty="0" err="1"/>
              <a:t>handeling</a:t>
            </a:r>
            <a:r>
              <a:rPr lang="en-US" sz="2400" dirty="0"/>
              <a:t> er toe </a:t>
            </a:r>
            <a:r>
              <a:rPr lang="en-US" sz="2400" dirty="0" err="1"/>
              <a:t>doet</a:t>
            </a:r>
            <a:r>
              <a:rPr lang="en-US" sz="2400" dirty="0"/>
              <a:t> </a:t>
            </a:r>
            <a:r>
              <a:rPr lang="en-US" sz="2400" dirty="0" err="1"/>
              <a:t>heeft</a:t>
            </a:r>
            <a:r>
              <a:rPr lang="en-US" sz="2400" dirty="0"/>
              <a:t> </a:t>
            </a:r>
            <a:r>
              <a:rPr lang="en-US" sz="2400" dirty="0" err="1"/>
              <a:t>mij</a:t>
            </a:r>
            <a:r>
              <a:rPr lang="en-US" sz="2400" dirty="0"/>
              <a:t> er toe </a:t>
            </a:r>
            <a:r>
              <a:rPr lang="en-US" sz="2400" dirty="0" err="1"/>
              <a:t>bewogen</a:t>
            </a:r>
            <a:r>
              <a:rPr lang="en-US" sz="2400" dirty="0"/>
              <a:t> het </a:t>
            </a:r>
            <a:r>
              <a:rPr lang="en-US" sz="2400" dirty="0" err="1"/>
              <a:t>anders</a:t>
            </a:r>
            <a:r>
              <a:rPr lang="en-US" sz="2400" dirty="0"/>
              <a:t> te </a:t>
            </a:r>
            <a:r>
              <a:rPr lang="en-US" sz="2400" dirty="0" err="1"/>
              <a:t>gaan</a:t>
            </a:r>
            <a:r>
              <a:rPr lang="en-US" sz="2400" dirty="0"/>
              <a:t> </a:t>
            </a:r>
            <a:r>
              <a:rPr lang="en-US" sz="2400" dirty="0" err="1"/>
              <a:t>doen</a:t>
            </a:r>
            <a:r>
              <a:rPr lang="en-US" sz="2400" dirty="0"/>
              <a:t>. </a:t>
            </a:r>
            <a:endParaRPr lang="en-US" sz="2400" dirty="0">
              <a:hlinkClick r:id="rId3"/>
            </a:endParaRPr>
          </a:p>
          <a:p>
            <a:endParaRPr lang="en-US" sz="1800" dirty="0"/>
          </a:p>
        </p:txBody>
      </p:sp>
      <p:pic>
        <p:nvPicPr>
          <p:cNvPr id="1026" name="Picture 2" descr="Next Nature Network">
            <a:extLst>
              <a:ext uri="{FF2B5EF4-FFF2-40B4-BE49-F238E27FC236}">
                <a16:creationId xmlns:a16="http://schemas.microsoft.com/office/drawing/2014/main" id="{2A86B1D3-A8F7-75E5-C6C8-E847B2759A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796" y="2622063"/>
            <a:ext cx="5557688" cy="3114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06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98389-CB97-B64E-5A15-9B785D5EDDE7}"/>
              </a:ext>
            </a:extLst>
          </p:cNvPr>
          <p:cNvSpPr>
            <a:spLocks noGrp="1"/>
          </p:cNvSpPr>
          <p:nvPr>
            <p:ph type="title"/>
          </p:nvPr>
        </p:nvSpPr>
        <p:spPr>
          <a:xfrm>
            <a:off x="371468" y="77055"/>
            <a:ext cx="10108030" cy="1160403"/>
          </a:xfrm>
        </p:spPr>
        <p:txBody>
          <a:bodyPr/>
          <a:lstStyle/>
          <a:p>
            <a:pPr algn="ctr"/>
            <a:r>
              <a:rPr lang="nl-NL" dirty="0"/>
              <a:t>Next nature, technologie onze nieuwe natuur..</a:t>
            </a:r>
          </a:p>
        </p:txBody>
      </p:sp>
      <p:graphicFrame>
        <p:nvGraphicFramePr>
          <p:cNvPr id="4" name="Tijdelijke aanduiding voor inhoud 3">
            <a:extLst>
              <a:ext uri="{FF2B5EF4-FFF2-40B4-BE49-F238E27FC236}">
                <a16:creationId xmlns:a16="http://schemas.microsoft.com/office/drawing/2014/main" id="{02CEDDDE-4BB7-AA67-C4DA-DC7CA52DEB64}"/>
              </a:ext>
            </a:extLst>
          </p:cNvPr>
          <p:cNvGraphicFramePr>
            <a:graphicFrameLocks noGrp="1"/>
          </p:cNvGraphicFramePr>
          <p:nvPr>
            <p:ph idx="1"/>
            <p:extLst>
              <p:ext uri="{D42A27DB-BD31-4B8C-83A1-F6EECF244321}">
                <p14:modId xmlns:p14="http://schemas.microsoft.com/office/powerpoint/2010/main" val="3415420275"/>
              </p:ext>
            </p:extLst>
          </p:nvPr>
        </p:nvGraphicFramePr>
        <p:xfrm>
          <a:off x="371468" y="1218345"/>
          <a:ext cx="11449056" cy="5562600"/>
        </p:xfrm>
        <a:graphic>
          <a:graphicData uri="http://schemas.openxmlformats.org/drawingml/2006/table">
            <a:tbl>
              <a:tblPr firstRow="1" bandRow="1">
                <a:tableStyleId>{21E4AEA4-8DFA-4A89-87EB-49C32662AFE0}</a:tableStyleId>
              </a:tblPr>
              <a:tblGrid>
                <a:gridCol w="1431132">
                  <a:extLst>
                    <a:ext uri="{9D8B030D-6E8A-4147-A177-3AD203B41FA5}">
                      <a16:colId xmlns:a16="http://schemas.microsoft.com/office/drawing/2014/main" val="4207849745"/>
                    </a:ext>
                  </a:extLst>
                </a:gridCol>
                <a:gridCol w="1431132">
                  <a:extLst>
                    <a:ext uri="{9D8B030D-6E8A-4147-A177-3AD203B41FA5}">
                      <a16:colId xmlns:a16="http://schemas.microsoft.com/office/drawing/2014/main" val="1073038251"/>
                    </a:ext>
                  </a:extLst>
                </a:gridCol>
                <a:gridCol w="1431132">
                  <a:extLst>
                    <a:ext uri="{9D8B030D-6E8A-4147-A177-3AD203B41FA5}">
                      <a16:colId xmlns:a16="http://schemas.microsoft.com/office/drawing/2014/main" val="242035175"/>
                    </a:ext>
                  </a:extLst>
                </a:gridCol>
                <a:gridCol w="1431132">
                  <a:extLst>
                    <a:ext uri="{9D8B030D-6E8A-4147-A177-3AD203B41FA5}">
                      <a16:colId xmlns:a16="http://schemas.microsoft.com/office/drawing/2014/main" val="456155783"/>
                    </a:ext>
                  </a:extLst>
                </a:gridCol>
                <a:gridCol w="1431132">
                  <a:extLst>
                    <a:ext uri="{9D8B030D-6E8A-4147-A177-3AD203B41FA5}">
                      <a16:colId xmlns:a16="http://schemas.microsoft.com/office/drawing/2014/main" val="4038096512"/>
                    </a:ext>
                  </a:extLst>
                </a:gridCol>
                <a:gridCol w="1431132">
                  <a:extLst>
                    <a:ext uri="{9D8B030D-6E8A-4147-A177-3AD203B41FA5}">
                      <a16:colId xmlns:a16="http://schemas.microsoft.com/office/drawing/2014/main" val="3300849120"/>
                    </a:ext>
                  </a:extLst>
                </a:gridCol>
                <a:gridCol w="1431132">
                  <a:extLst>
                    <a:ext uri="{9D8B030D-6E8A-4147-A177-3AD203B41FA5}">
                      <a16:colId xmlns:a16="http://schemas.microsoft.com/office/drawing/2014/main" val="3699575461"/>
                    </a:ext>
                  </a:extLst>
                </a:gridCol>
                <a:gridCol w="1431132">
                  <a:extLst>
                    <a:ext uri="{9D8B030D-6E8A-4147-A177-3AD203B41FA5}">
                      <a16:colId xmlns:a16="http://schemas.microsoft.com/office/drawing/2014/main" val="1327480143"/>
                    </a:ext>
                  </a:extLst>
                </a:gridCol>
              </a:tblGrid>
              <a:tr h="370840">
                <a:tc>
                  <a:txBody>
                    <a:bodyPr/>
                    <a:lstStyle/>
                    <a:p>
                      <a:endParaRPr lang="nl-NL" sz="1400" dirty="0"/>
                    </a:p>
                  </a:txBody>
                  <a:tcPr/>
                </a:tc>
                <a:tc>
                  <a:txBody>
                    <a:bodyPr/>
                    <a:lstStyle/>
                    <a:p>
                      <a:r>
                        <a:rPr lang="nl-NL" sz="1400" dirty="0"/>
                        <a:t>Natuurlijk</a:t>
                      </a:r>
                    </a:p>
                  </a:txBody>
                  <a:tcPr/>
                </a:tc>
                <a:tc>
                  <a:txBody>
                    <a:bodyPr/>
                    <a:lstStyle/>
                    <a:p>
                      <a:r>
                        <a:rPr lang="nl-NL" sz="1400" dirty="0"/>
                        <a:t>Onzichtbaar</a:t>
                      </a:r>
                    </a:p>
                  </a:txBody>
                  <a:tcPr/>
                </a:tc>
                <a:tc>
                  <a:txBody>
                    <a:bodyPr/>
                    <a:lstStyle/>
                    <a:p>
                      <a:r>
                        <a:rPr lang="nl-NL" sz="1400" dirty="0"/>
                        <a:t>Onmisbaar</a:t>
                      </a:r>
                    </a:p>
                  </a:txBody>
                  <a:tcPr/>
                </a:tc>
                <a:tc>
                  <a:txBody>
                    <a:bodyPr/>
                    <a:lstStyle/>
                    <a:p>
                      <a:r>
                        <a:rPr lang="nl-NL" sz="1400" dirty="0"/>
                        <a:t>Geaccepteerd</a:t>
                      </a:r>
                    </a:p>
                  </a:txBody>
                  <a:tcPr/>
                </a:tc>
                <a:tc>
                  <a:txBody>
                    <a:bodyPr/>
                    <a:lstStyle/>
                    <a:p>
                      <a:r>
                        <a:rPr lang="nl-NL" sz="1400" dirty="0"/>
                        <a:t>Toegepast</a:t>
                      </a:r>
                    </a:p>
                  </a:txBody>
                  <a:tcPr/>
                </a:tc>
                <a:tc>
                  <a:txBody>
                    <a:bodyPr/>
                    <a:lstStyle/>
                    <a:p>
                      <a:r>
                        <a:rPr lang="nl-NL" sz="1400" dirty="0"/>
                        <a:t>Operationeel</a:t>
                      </a:r>
                    </a:p>
                  </a:txBody>
                  <a:tcPr/>
                </a:tc>
                <a:tc>
                  <a:txBody>
                    <a:bodyPr/>
                    <a:lstStyle/>
                    <a:p>
                      <a:r>
                        <a:rPr lang="nl-NL" sz="1400" dirty="0"/>
                        <a:t>Verbeelding</a:t>
                      </a:r>
                    </a:p>
                  </a:txBody>
                  <a:tcPr/>
                </a:tc>
                <a:extLst>
                  <a:ext uri="{0D108BD9-81ED-4DB2-BD59-A6C34878D82A}">
                    <a16:rowId xmlns:a16="http://schemas.microsoft.com/office/drawing/2014/main" val="1458557785"/>
                  </a:ext>
                </a:extLst>
              </a:tr>
              <a:tr h="370840">
                <a:tc>
                  <a:txBody>
                    <a:bodyPr/>
                    <a:lstStyle/>
                    <a:p>
                      <a:r>
                        <a:rPr lang="nl-NL" dirty="0"/>
                        <a:t>Labrador</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517676723"/>
                  </a:ext>
                </a:extLst>
              </a:tr>
              <a:tr h="370840">
                <a:tc>
                  <a:txBody>
                    <a:bodyPr/>
                    <a:lstStyle/>
                    <a:p>
                      <a:r>
                        <a:rPr lang="nl-NL" dirty="0"/>
                        <a:t>Bloemkool</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791634313"/>
                  </a:ext>
                </a:extLst>
              </a:tr>
              <a:tr h="370840">
                <a:tc>
                  <a:txBody>
                    <a:bodyPr/>
                    <a:lstStyle/>
                    <a:p>
                      <a:r>
                        <a:rPr lang="nl-NL" dirty="0"/>
                        <a:t>Kernfusie</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369708526"/>
                  </a:ext>
                </a:extLst>
              </a:tr>
              <a:tr h="370840">
                <a:tc>
                  <a:txBody>
                    <a:bodyPr/>
                    <a:lstStyle/>
                    <a:p>
                      <a:r>
                        <a:rPr lang="nl-NL" dirty="0"/>
                        <a:t>Kweekvlees</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548597303"/>
                  </a:ext>
                </a:extLst>
              </a:tr>
              <a:tr h="370840">
                <a:tc>
                  <a:txBody>
                    <a:bodyPr/>
                    <a:lstStyle/>
                    <a:p>
                      <a:r>
                        <a:rPr lang="nl-NL" dirty="0"/>
                        <a:t>Alfabet</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402158790"/>
                  </a:ext>
                </a:extLst>
              </a:tr>
              <a:tr h="370840">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4010629737"/>
                  </a:ext>
                </a:extLst>
              </a:tr>
              <a:tr h="370840">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210672200"/>
                  </a:ext>
                </a:extLst>
              </a:tr>
              <a:tr h="370840">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774646353"/>
                  </a:ext>
                </a:extLst>
              </a:tr>
              <a:tr h="370840">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752164187"/>
                  </a:ext>
                </a:extLst>
              </a:tr>
              <a:tr h="370840">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062668422"/>
                  </a:ext>
                </a:extLst>
              </a:tr>
              <a:tr h="370840">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000059855"/>
                  </a:ext>
                </a:extLst>
              </a:tr>
              <a:tr h="370840">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4021085418"/>
                  </a:ext>
                </a:extLst>
              </a:tr>
              <a:tr h="370840">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094130115"/>
                  </a:ext>
                </a:extLst>
              </a:tr>
              <a:tr h="370840">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635999447"/>
                  </a:ext>
                </a:extLst>
              </a:tr>
            </a:tbl>
          </a:graphicData>
        </a:graphic>
      </p:graphicFrame>
    </p:spTree>
    <p:extLst>
      <p:ext uri="{BB962C8B-B14F-4D97-AF65-F5344CB8AC3E}">
        <p14:creationId xmlns:p14="http://schemas.microsoft.com/office/powerpoint/2010/main" val="2069944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015CD9BA-7346-74F4-9901-9BED26D396A2}"/>
              </a:ext>
            </a:extLst>
          </p:cNvPr>
          <p:cNvSpPr>
            <a:spLocks noGrp="1"/>
          </p:cNvSpPr>
          <p:nvPr>
            <p:ph type="subTitle" idx="1"/>
          </p:nvPr>
        </p:nvSpPr>
        <p:spPr/>
        <p:txBody>
          <a:bodyPr>
            <a:normAutofit fontScale="55000" lnSpcReduction="20000"/>
          </a:bodyPr>
          <a:lstStyle/>
          <a:p>
            <a:pPr marL="514350" indent="-514350">
              <a:buFont typeface="+mj-lt"/>
              <a:buAutoNum type="alphaUcPeriod"/>
            </a:pPr>
            <a:r>
              <a:rPr lang="nl-NL" dirty="0"/>
              <a:t>Door nieuwe vernieuwde producten te ontwikkelen kunnen we processen circulair maken waarbij alle grondstoffen en materialen continu gerecycled worden. </a:t>
            </a:r>
            <a:r>
              <a:rPr lang="en-US" dirty="0" err="1"/>
              <a:t>Koolstofdioxide</a:t>
            </a:r>
            <a:r>
              <a:rPr lang="en-US" dirty="0"/>
              <a:t> </a:t>
            </a:r>
            <a:r>
              <a:rPr lang="en-US" dirty="0" err="1"/>
              <a:t>bijvoorbeeld</a:t>
            </a:r>
            <a:r>
              <a:rPr lang="en-US" dirty="0"/>
              <a:t> </a:t>
            </a:r>
            <a:r>
              <a:rPr lang="en-US" dirty="0" err="1"/>
              <a:t>wordt</a:t>
            </a:r>
            <a:r>
              <a:rPr lang="en-US" dirty="0"/>
              <a:t> in de </a:t>
            </a:r>
            <a:r>
              <a:rPr lang="en-US" dirty="0" err="1"/>
              <a:t>natuur</a:t>
            </a:r>
            <a:r>
              <a:rPr lang="en-US" dirty="0"/>
              <a:t> </a:t>
            </a:r>
            <a:r>
              <a:rPr lang="en-US" dirty="0" err="1"/>
              <a:t>niet</a:t>
            </a:r>
            <a:r>
              <a:rPr lang="en-US" dirty="0"/>
              <a:t> </a:t>
            </a:r>
            <a:r>
              <a:rPr lang="en-US" dirty="0" err="1"/>
              <a:t>als</a:t>
            </a:r>
            <a:r>
              <a:rPr lang="en-US" dirty="0"/>
              <a:t> </a:t>
            </a:r>
            <a:r>
              <a:rPr lang="en-US" dirty="0" err="1"/>
              <a:t>afvalstof</a:t>
            </a:r>
            <a:r>
              <a:rPr lang="en-US" dirty="0"/>
              <a:t> maar </a:t>
            </a:r>
            <a:r>
              <a:rPr lang="en-US" dirty="0" err="1"/>
              <a:t>als</a:t>
            </a:r>
            <a:r>
              <a:rPr lang="en-US" dirty="0"/>
              <a:t> </a:t>
            </a:r>
            <a:r>
              <a:rPr lang="en-US" dirty="0" err="1"/>
              <a:t>bouwsteen</a:t>
            </a:r>
            <a:r>
              <a:rPr lang="en-US" dirty="0"/>
              <a:t> </a:t>
            </a:r>
            <a:r>
              <a:rPr lang="en-US" dirty="0" err="1"/>
              <a:t>gezien</a:t>
            </a:r>
            <a:r>
              <a:rPr lang="en-US" dirty="0"/>
              <a:t>.</a:t>
            </a:r>
            <a:br>
              <a:rPr lang="en-US" dirty="0"/>
            </a:br>
            <a:endParaRPr lang="en-US" dirty="0"/>
          </a:p>
          <a:p>
            <a:pPr marL="514350" indent="-514350">
              <a:buFont typeface="+mj-lt"/>
              <a:buAutoNum type="alphaUcPeriod"/>
            </a:pPr>
            <a:r>
              <a:rPr lang="nl-NL" dirty="0"/>
              <a:t>Het lotuseffect van autolak heeft zoals lotusbladeren hebben een knobbelige structuur met een zeer waterafstotend waslaagje. Waterdruppels plakken niet en dus stromen ze van het blad af en nemen ook zo de eventuele verontreinigingen mee</a:t>
            </a:r>
            <a:br>
              <a:rPr lang="nl-NL" dirty="0"/>
            </a:br>
            <a:endParaRPr lang="en-US" dirty="0"/>
          </a:p>
          <a:p>
            <a:pPr marL="514350" indent="-514350">
              <a:buFont typeface="+mj-lt"/>
              <a:buAutoNum type="alphaUcPeriod"/>
            </a:pPr>
            <a:r>
              <a:rPr lang="nl-NL" dirty="0"/>
              <a:t>De Japanse kogeltrein heeft de vorm gekregen nadat de Japanse ingenieurs gekeken hadden naar de snelle duikvlucht van de blauwe ijsvogel</a:t>
            </a:r>
            <a:endParaRPr lang="en-US" dirty="0"/>
          </a:p>
          <a:p>
            <a:endParaRPr lang="nl-NL" dirty="0"/>
          </a:p>
        </p:txBody>
      </p:sp>
      <p:sp>
        <p:nvSpPr>
          <p:cNvPr id="6" name="Titel 5">
            <a:extLst>
              <a:ext uri="{FF2B5EF4-FFF2-40B4-BE49-F238E27FC236}">
                <a16:creationId xmlns:a16="http://schemas.microsoft.com/office/drawing/2014/main" id="{5EF37C2A-AE4D-58A9-5D9F-2134EA5F09B3}"/>
              </a:ext>
            </a:extLst>
          </p:cNvPr>
          <p:cNvSpPr>
            <a:spLocks noGrp="1"/>
          </p:cNvSpPr>
          <p:nvPr>
            <p:ph type="ctrTitle"/>
          </p:nvPr>
        </p:nvSpPr>
        <p:spPr/>
        <p:txBody>
          <a:bodyPr/>
          <a:lstStyle/>
          <a:p>
            <a:r>
              <a:rPr lang="nl-NL" sz="2400" dirty="0"/>
              <a:t>Eén van de uitgangspunten van </a:t>
            </a:r>
            <a:r>
              <a:rPr lang="nl-NL" sz="2400" dirty="0" err="1"/>
              <a:t>biomimicry</a:t>
            </a:r>
            <a:r>
              <a:rPr lang="nl-NL" sz="2400" dirty="0"/>
              <a:t> is de natuur als mentor. Welke van de onderstaande beschrijvingen wordt dit uitgangspunt beschreven. </a:t>
            </a:r>
          </a:p>
        </p:txBody>
      </p:sp>
    </p:spTree>
    <p:extLst>
      <p:ext uri="{BB962C8B-B14F-4D97-AF65-F5344CB8AC3E}">
        <p14:creationId xmlns:p14="http://schemas.microsoft.com/office/powerpoint/2010/main" val="292753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123B9-B50B-5870-6342-F2D7FE29D540}"/>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12F3A655-20DE-6E27-FEAD-1E85BCA22940}"/>
              </a:ext>
            </a:extLst>
          </p:cNvPr>
          <p:cNvSpPr>
            <a:spLocks noGrp="1"/>
          </p:cNvSpPr>
          <p:nvPr>
            <p:ph type="body" sz="quarter" idx="13"/>
          </p:nvPr>
        </p:nvSpPr>
        <p:spPr/>
        <p:txBody>
          <a:bodyPr/>
          <a:lstStyle/>
          <a:p>
            <a:pPr marL="0" indent="0">
              <a:buNone/>
            </a:pPr>
            <a:r>
              <a:rPr lang="nl-NL" dirty="0"/>
              <a:t>Opgericht in 1971, het is een onafhankelijk internationale organisatie die zich richt op het bevorderen van publiek-private samenwerkingen. </a:t>
            </a:r>
          </a:p>
          <a:p>
            <a:pPr marL="0" indent="0" algn="just">
              <a:buNone/>
            </a:pPr>
            <a:endParaRPr lang="nl-NL" u="sng" dirty="0"/>
          </a:p>
          <a:p>
            <a:pPr marL="0" indent="0" algn="just">
              <a:buNone/>
            </a:pPr>
            <a:r>
              <a:rPr lang="nl-NL" u="sng" dirty="0"/>
              <a:t>Het gaat om het uitwisselen van ideeën </a:t>
            </a:r>
          </a:p>
        </p:txBody>
      </p:sp>
      <p:pic>
        <p:nvPicPr>
          <p:cNvPr id="3074" name="Picture 2" descr="World Economic Forum - Global Leadership Fellowship Programme">
            <a:extLst>
              <a:ext uri="{FF2B5EF4-FFF2-40B4-BE49-F238E27FC236}">
                <a16:creationId xmlns:a16="http://schemas.microsoft.com/office/drawing/2014/main" id="{323CF405-C21A-36E2-00EE-D7DB60CABBEB}"/>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2040" r="2204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2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TotalTime>
  <Words>586</Words>
  <Application>Microsoft Office PowerPoint</Application>
  <PresentationFormat>Breedbeeld</PresentationFormat>
  <Paragraphs>56</Paragraphs>
  <Slides>10</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Aptos</vt:lpstr>
      <vt:lpstr>Arial</vt:lpstr>
      <vt:lpstr>Arial Black</vt:lpstr>
      <vt:lpstr>Calibri Light</vt:lpstr>
      <vt:lpstr>ThemaYuverta</vt:lpstr>
      <vt:lpstr>De stad van de Toekomst Circulaire economie</vt:lpstr>
      <vt:lpstr>De scenario’s van een circulaire toekomst. </vt:lpstr>
      <vt:lpstr>Lees de casus en welk toekomst scenario wordt hier beschreven?</vt:lpstr>
      <vt:lpstr>Door in te zetten op circulariteit kunnen allerlei negatieve milieu- en sociaaleconomische effecten worden verminderd. Er zijn alleen ook spanningen tussen het circulaire-economiebeleid en andere beleidsopgave. Welke zijn dit?</vt:lpstr>
      <vt:lpstr>De transitie van een lineaire economie naar een circulaire economie is in volle gang. Dit leid tot verschillende nieuwe uitdagingen en gewenste effecten. Deze gewenste effecten kunnen verdeeld worden in twee verschillende type; milieu-economisch en sociaal-economisch. Welke sociaal-economisch effecten?</vt:lpstr>
      <vt:lpstr>Inzicht in complexiteit en afhankelijkheid</vt:lpstr>
      <vt:lpstr>Next nature, technologie onze nieuwe natuur..</vt:lpstr>
      <vt:lpstr>Eén van de uitgangspunten van biomimicry is de natuur als mentor. Welke van de onderstaande beschrijvingen wordt dit uitgangspunt beschreven. </vt:lpstr>
      <vt:lpstr>PowerPoint-presentatie</vt:lpstr>
      <vt:lpstr>World Economic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stad van de Toekomst Circulaire economie</dc:title>
  <dc:creator>Gerjan de Ruiter</dc:creator>
  <cp:lastModifiedBy>Gerjan de Ruiter</cp:lastModifiedBy>
  <cp:revision>2</cp:revision>
  <dcterms:created xsi:type="dcterms:W3CDTF">2024-03-13T15:17:34Z</dcterms:created>
  <dcterms:modified xsi:type="dcterms:W3CDTF">2024-03-15T09:03:40Z</dcterms:modified>
</cp:coreProperties>
</file>